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sldIdLst>
    <p:sldId id="256" r:id="rId2"/>
    <p:sldId id="257" r:id="rId3"/>
    <p:sldId id="259" r:id="rId4"/>
    <p:sldId id="260" r:id="rId5"/>
    <p:sldId id="261" r:id="rId6"/>
    <p:sldId id="263" r:id="rId7"/>
    <p:sldId id="264" r:id="rId8"/>
    <p:sldId id="265" r:id="rId9"/>
    <p:sldId id="276" r:id="rId10"/>
    <p:sldId id="275" r:id="rId11"/>
    <p:sldId id="296" r:id="rId12"/>
    <p:sldId id="297" r:id="rId13"/>
    <p:sldId id="298" r:id="rId14"/>
    <p:sldId id="299" r:id="rId15"/>
    <p:sldId id="274" r:id="rId16"/>
    <p:sldId id="300" r:id="rId17"/>
    <p:sldId id="273" r:id="rId18"/>
    <p:sldId id="270" r:id="rId19"/>
    <p:sldId id="272" r:id="rId20"/>
    <p:sldId id="271" r:id="rId21"/>
    <p:sldId id="277" r:id="rId22"/>
    <p:sldId id="269" r:id="rId23"/>
    <p:sldId id="279" r:id="rId24"/>
    <p:sldId id="278" r:id="rId25"/>
    <p:sldId id="302" r:id="rId26"/>
    <p:sldId id="303" r:id="rId27"/>
    <p:sldId id="304" r:id="rId28"/>
    <p:sldId id="306" r:id="rId29"/>
    <p:sldId id="307" r:id="rId30"/>
    <p:sldId id="308" r:id="rId31"/>
    <p:sldId id="309" r:id="rId32"/>
    <p:sldId id="325" r:id="rId33"/>
    <p:sldId id="310" r:id="rId34"/>
    <p:sldId id="311" r:id="rId35"/>
    <p:sldId id="316" r:id="rId36"/>
    <p:sldId id="324" r:id="rId37"/>
    <p:sldId id="315" r:id="rId38"/>
    <p:sldId id="314" r:id="rId39"/>
    <p:sldId id="317" r:id="rId40"/>
    <p:sldId id="313" r:id="rId41"/>
    <p:sldId id="312" r:id="rId42"/>
    <p:sldId id="301" r:id="rId43"/>
    <p:sldId id="322" r:id="rId44"/>
    <p:sldId id="326" r:id="rId45"/>
    <p:sldId id="323" r:id="rId4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9693" autoAdjust="0"/>
  </p:normalViewPr>
  <p:slideViewPr>
    <p:cSldViewPr>
      <p:cViewPr varScale="1">
        <p:scale>
          <a:sx n="86" d="100"/>
          <a:sy n="86" d="100"/>
        </p:scale>
        <p:origin x="-8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8A002-371B-4A3F-9730-E23C9154B2FA}" type="datetimeFigureOut">
              <a:rPr lang="es-CL" smtClean="0"/>
              <a:pPr/>
              <a:t>24-09-2014</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4C93E9-A7DF-4CE4-8F41-DEE70863138C}" type="slidenum">
              <a:rPr lang="es-CL" smtClean="0"/>
              <a:pPr/>
              <a:t>‹Nº›</a:t>
            </a:fld>
            <a:endParaRPr lang="es-CL"/>
          </a:p>
        </p:txBody>
      </p:sp>
    </p:spTree>
    <p:extLst>
      <p:ext uri="{BB962C8B-B14F-4D97-AF65-F5344CB8AC3E}">
        <p14:creationId xmlns:p14="http://schemas.microsoft.com/office/powerpoint/2010/main" val="37830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34C93E9-A7DF-4CE4-8F41-DEE70863138C}" type="slidenum">
              <a:rPr lang="es-CL" smtClean="0"/>
              <a:pPr/>
              <a:t>3</a:t>
            </a:fld>
            <a:endParaRPr lang="es-CL"/>
          </a:p>
        </p:txBody>
      </p:sp>
    </p:spTree>
    <p:extLst>
      <p:ext uri="{BB962C8B-B14F-4D97-AF65-F5344CB8AC3E}">
        <p14:creationId xmlns:p14="http://schemas.microsoft.com/office/powerpoint/2010/main" val="3557589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34C93E9-A7DF-4CE4-8F41-DEE70863138C}" type="slidenum">
              <a:rPr lang="es-CL" smtClean="0"/>
              <a:pPr/>
              <a:t>27</a:t>
            </a:fld>
            <a:endParaRPr lang="es-CL"/>
          </a:p>
        </p:txBody>
      </p:sp>
    </p:spTree>
    <p:extLst>
      <p:ext uri="{BB962C8B-B14F-4D97-AF65-F5344CB8AC3E}">
        <p14:creationId xmlns:p14="http://schemas.microsoft.com/office/powerpoint/2010/main" val="82628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834C93E9-A7DF-4CE4-8F41-DEE70863138C}" type="slidenum">
              <a:rPr lang="es-CL" smtClean="0"/>
              <a:pPr/>
              <a:t>42</a:t>
            </a:fld>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834C93E9-A7DF-4CE4-8F41-DEE70863138C}" type="slidenum">
              <a:rPr lang="es-CL" smtClean="0"/>
              <a:pPr/>
              <a:t>45</a:t>
            </a:fld>
            <a:endParaRPr lang="es-CL"/>
          </a:p>
        </p:txBody>
      </p:sp>
    </p:spTree>
    <p:extLst>
      <p:ext uri="{BB962C8B-B14F-4D97-AF65-F5344CB8AC3E}">
        <p14:creationId xmlns:p14="http://schemas.microsoft.com/office/powerpoint/2010/main" val="416613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19" name="18 Marcador de pie de página"/>
          <p:cNvSpPr>
            <a:spLocks noGrp="1"/>
          </p:cNvSpPr>
          <p:nvPr>
            <p:ph type="ftr" sz="quarter" idx="11"/>
          </p:nvPr>
        </p:nvSpPr>
        <p:spPr/>
        <p:txBody>
          <a:bodyPr/>
          <a:lstStyle/>
          <a:p>
            <a:endParaRPr lang="es-CL"/>
          </a:p>
        </p:txBody>
      </p:sp>
      <p:sp>
        <p:nvSpPr>
          <p:cNvPr id="27" name="26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D7FA329F-57CF-43AD-9EE3-683B77D6F741}"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01DD116-20E6-4605-A72D-B94D27918519}" type="datetimeFigureOut">
              <a:rPr lang="es-CL" smtClean="0"/>
              <a:pPr/>
              <a:t>24-09-2014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077200" y="6356350"/>
            <a:ext cx="609600" cy="365125"/>
          </a:xfrm>
        </p:spPr>
        <p:txBody>
          <a:bodyPr/>
          <a:lstStyle/>
          <a:p>
            <a:fld id="{D7FA329F-57CF-43AD-9EE3-683B77D6F741}" type="slidenum">
              <a:rPr lang="es-CL" smtClean="0"/>
              <a:pPr/>
              <a:t>‹Nº›</a:t>
            </a:fld>
            <a:endParaRPr lang="es-C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01DD116-20E6-4605-A72D-B94D27918519}" type="datetimeFigureOut">
              <a:rPr lang="es-CL" smtClean="0"/>
              <a:pPr/>
              <a:t>24-09-2014</a:t>
            </a:fld>
            <a:endParaRPr lang="es-C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FA329F-57CF-43AD-9EE3-683B77D6F741}" type="slidenum">
              <a:rPr lang="es-CL" smtClean="0"/>
              <a:pPr/>
              <a:t>‹Nº›</a:t>
            </a:fld>
            <a:endParaRPr lang="es-C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fontScale="77500" lnSpcReduction="20000"/>
          </a:bodyPr>
          <a:lstStyle/>
          <a:p>
            <a:r>
              <a:rPr lang="es-CL" sz="6000" dirty="0" smtClean="0"/>
              <a:t>Unidad II</a:t>
            </a:r>
          </a:p>
          <a:p>
            <a:r>
              <a:rPr lang="es-CL" sz="6000" dirty="0" smtClean="0"/>
              <a:t>Flotación de Minerales</a:t>
            </a:r>
            <a:endParaRPr lang="es-CL"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fontScale="47500" lnSpcReduction="20000"/>
          </a:bodyPr>
          <a:lstStyle/>
          <a:p>
            <a:r>
              <a:rPr lang="es-ES_tradnl" sz="6000" dirty="0" smtClean="0"/>
              <a:t>La actividad de una superficie mineral en relación a los reactivos de flotación en el agua depende de las fuerzas que operan sobre esa superficie</a:t>
            </a:r>
            <a:endParaRPr lang="es-CL" sz="6000" dirty="0" smtClean="0"/>
          </a:p>
          <a:p>
            <a:endParaRPr lang="es-CL" sz="6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3714776"/>
          </a:xfrm>
        </p:spPr>
        <p:txBody>
          <a:bodyPr>
            <a:normAutofit fontScale="25000" lnSpcReduction="20000"/>
          </a:bodyPr>
          <a:lstStyle/>
          <a:p>
            <a:r>
              <a:rPr lang="es-CL" sz="8000" b="1" dirty="0" smtClean="0"/>
              <a:t>QUIMICA DE SUPERFICIES.</a:t>
            </a:r>
          </a:p>
          <a:p>
            <a:r>
              <a:rPr lang="es-CL" sz="6000" b="1" dirty="0" smtClean="0"/>
              <a:t> Tensión Superficial</a:t>
            </a:r>
            <a:endParaRPr lang="es-CL" sz="6000" dirty="0" smtClean="0"/>
          </a:p>
          <a:p>
            <a:r>
              <a:rPr lang="es-CL" sz="6000" dirty="0" smtClean="0"/>
              <a:t> </a:t>
            </a:r>
          </a:p>
          <a:p>
            <a:r>
              <a:rPr lang="es-CL" sz="9600" dirty="0" smtClean="0"/>
              <a:t>En toda porción de materia existen fuerzas intermoleculares que en cierta forma mantienen unidas las moléculas que la componen. Si se considera una molécula ubicada en el seno de un líquido, ésta estará rodeada de moléculas de su misma naturaleza, por lo cual las fuerzas de atracción intermoleculares se compensan produciéndose un equilibrio energético. Es decir, las moléculas superficiales tienen una mayor energía que aquellas ubicadas en el seno del líquido</a:t>
            </a:r>
            <a:r>
              <a:rPr lang="es-CL" sz="7200" dirty="0" smtClean="0"/>
              <a:t>. </a:t>
            </a:r>
            <a:endParaRPr lang="es-CL" sz="7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1928802"/>
            <a:ext cx="6400800" cy="2538418"/>
          </a:xfrm>
        </p:spPr>
        <p:txBody>
          <a:bodyPr>
            <a:normAutofit fontScale="40000" lnSpcReduction="20000"/>
          </a:bodyPr>
          <a:lstStyle/>
          <a:p>
            <a:r>
              <a:rPr lang="es-CL" sz="6000" b="1" dirty="0" smtClean="0"/>
              <a:t>QUIMICA DE SUPERFICIES </a:t>
            </a:r>
          </a:p>
          <a:p>
            <a:r>
              <a:rPr lang="es-CL" sz="6000" dirty="0" smtClean="0"/>
              <a:t>La adsorción </a:t>
            </a:r>
          </a:p>
          <a:p>
            <a:r>
              <a:rPr lang="es-CL" sz="6000" dirty="0" smtClean="0"/>
              <a:t>puede definirse como la concentración de una entidad química (iones y moléculas) en una </a:t>
            </a:r>
            <a:r>
              <a:rPr lang="es-CL" sz="6000" dirty="0" err="1" smtClean="0"/>
              <a:t>interfase</a:t>
            </a:r>
            <a:r>
              <a:rPr lang="es-CL" sz="6000" dirty="0" smtClean="0"/>
              <a:t>. Generalmente se expresa en moles o moléculas de  adsorbido por  área de </a:t>
            </a:r>
            <a:r>
              <a:rPr lang="es-CL" sz="6000" dirty="0" err="1" smtClean="0"/>
              <a:t>interfase</a:t>
            </a:r>
            <a:r>
              <a:rPr lang="es-CL" sz="6000" dirty="0" smtClean="0"/>
              <a:t>. Es un fenómeno espontáneo y exotérmico</a:t>
            </a:r>
            <a:endParaRPr lang="es-CL" sz="6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fontScale="25000" lnSpcReduction="20000"/>
          </a:bodyPr>
          <a:lstStyle/>
          <a:p>
            <a:r>
              <a:rPr lang="es-CL" sz="8000" b="1" dirty="0" smtClean="0"/>
              <a:t>Fenómenos Eléctricos en la </a:t>
            </a:r>
            <a:r>
              <a:rPr lang="es-CL" sz="8000" b="1" dirty="0" err="1" smtClean="0"/>
              <a:t>Interfase</a:t>
            </a:r>
            <a:endParaRPr lang="es-CL" sz="8000" dirty="0" smtClean="0"/>
          </a:p>
          <a:p>
            <a:r>
              <a:rPr lang="es-CL" sz="6000" dirty="0" smtClean="0"/>
              <a:t> </a:t>
            </a:r>
          </a:p>
          <a:p>
            <a:r>
              <a:rPr lang="es-CL" sz="11200" dirty="0" smtClean="0"/>
              <a:t>La carga eléctrica de los sólidos presentes en una pulpa acuosa atrae una “atmosfera” de iones de carga contraria. Parte de la atmósfera es difusa y la carga de superficie, en conjunto con la capa difusa, constituye la doble capa eléctrica</a:t>
            </a:r>
            <a:endParaRPr lang="es-CL" sz="1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fontScale="25000" lnSpcReduction="20000"/>
          </a:bodyPr>
          <a:lstStyle/>
          <a:p>
            <a:r>
              <a:rPr lang="es-CL" sz="11200" b="1" dirty="0" smtClean="0"/>
              <a:t>Termodinámica de la Flotación</a:t>
            </a:r>
            <a:endParaRPr lang="es-CL" sz="11200" dirty="0" smtClean="0"/>
          </a:p>
          <a:p>
            <a:r>
              <a:rPr lang="es-CL" sz="8000" dirty="0" smtClean="0"/>
              <a:t> </a:t>
            </a:r>
          </a:p>
          <a:p>
            <a:r>
              <a:rPr lang="es-CL" sz="8000" dirty="0" smtClean="0"/>
              <a:t>Para que en la práctica ocurra la adhesión entre una burbuja y una partícula mineral, deben cumplirse condiciones termodinámicas a la vez que hidrodinámicas.</a:t>
            </a:r>
          </a:p>
          <a:p>
            <a:r>
              <a:rPr lang="es-CL" sz="8000" dirty="0" smtClean="0"/>
              <a:t>En primer lugar debe ocurrir un encuentro físico entre la partícula y la burbuja (colisión). Para que dicha colisión sea exitosa se requiere que durante el corto tiempo que dura la colisión, tenga lugar el adelgazamiento y ruptura del film de líquido que los separa y se forme una nueva </a:t>
            </a:r>
            <a:r>
              <a:rPr lang="es-CL" sz="8000" dirty="0" err="1" smtClean="0"/>
              <a:t>interfase</a:t>
            </a:r>
            <a:r>
              <a:rPr lang="es-CL" sz="8000" dirty="0" smtClean="0"/>
              <a:t> mineral/aire. Tanto la espontaneidad con que ocurra esta etapa, así como, la estabilidad en el tiempo de esta adhesión, dependen de la </a:t>
            </a:r>
            <a:r>
              <a:rPr lang="es-CL" sz="8000" dirty="0" err="1" smtClean="0"/>
              <a:t>hidrofobicidad</a:t>
            </a:r>
            <a:r>
              <a:rPr lang="es-CL" sz="8000" dirty="0" smtClean="0"/>
              <a:t> del mineral</a:t>
            </a:r>
            <a:r>
              <a:rPr lang="es-CL" sz="6000" dirty="0" smtClean="0"/>
              <a:t>.</a:t>
            </a:r>
            <a:endParaRPr lang="es-CL" sz="6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1785926"/>
            <a:ext cx="7643866" cy="4857784"/>
          </a:xfrm>
        </p:spPr>
        <p:txBody>
          <a:bodyPr>
            <a:normAutofit/>
          </a:bodyPr>
          <a:lstStyle/>
          <a:p>
            <a:endParaRPr lang="es-CL" sz="6000" dirty="0"/>
          </a:p>
        </p:txBody>
      </p:sp>
      <p:pic>
        <p:nvPicPr>
          <p:cNvPr id="4" name="3 Imagen"/>
          <p:cNvPicPr/>
          <p:nvPr/>
        </p:nvPicPr>
        <p:blipFill>
          <a:blip r:embed="rId2"/>
          <a:srcRect/>
          <a:stretch>
            <a:fillRect/>
          </a:stretch>
        </p:blipFill>
        <p:spPr bwMode="auto">
          <a:xfrm>
            <a:off x="1765934" y="2000241"/>
            <a:ext cx="6949469" cy="4143404"/>
          </a:xfrm>
          <a:prstGeom prst="rect">
            <a:avLst/>
          </a:prstGeom>
          <a:noFill/>
          <a:ln w="9525">
            <a:noFill/>
            <a:miter lim="800000"/>
            <a:headEnd/>
            <a:tailEnd/>
          </a:ln>
        </p:spPr>
      </p:pic>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Ángulo de contacto entre burbujas y partícula en un medio acuoso</a:t>
            </a:r>
            <a:endParaRPr kumimoji="0" lang="es-CL"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fontScale="47500" lnSpcReduction="20000"/>
          </a:bodyPr>
          <a:lstStyle/>
          <a:p>
            <a:r>
              <a:rPr lang="es-CL" sz="6000" dirty="0" smtClean="0"/>
              <a:t>La flotación ocurre cuando el balance de las tensiones superficiales en el sistema trifásico mineral/gas/líquido (generalmente agua) son favorables</a:t>
            </a:r>
            <a:endParaRPr lang="es-CL" sz="6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428596" y="2000240"/>
            <a:ext cx="8286808" cy="4572032"/>
          </a:xfrm>
        </p:spPr>
        <p:txBody>
          <a:bodyPr>
            <a:normAutofit fontScale="55000" lnSpcReduction="20000"/>
          </a:bodyPr>
          <a:lstStyle/>
          <a:p>
            <a:r>
              <a:rPr lang="es-ES_tradnl" sz="6000" dirty="0" smtClean="0"/>
              <a:t>Mientras mayor sea el ángulo de contacto más grande será el trabajo de adhesión entre la partícula y la burbuja Por consiguiente La </a:t>
            </a:r>
            <a:r>
              <a:rPr lang="es-ES_tradnl" sz="6000" i="1" dirty="0" smtClean="0"/>
              <a:t>flotabilidad </a:t>
            </a:r>
            <a:r>
              <a:rPr lang="es-ES_tradnl" sz="6000" dirty="0" smtClean="0"/>
              <a:t>de un mineral aumenta con el ángulo de contacto y se dice que los minerales con alto ángulo de contacto son </a:t>
            </a:r>
            <a:r>
              <a:rPr lang="es-ES_tradnl" sz="6000" i="1" dirty="0" err="1" smtClean="0"/>
              <a:t>aerofílicos</a:t>
            </a:r>
            <a:r>
              <a:rPr lang="es-ES_tradnl" sz="6000" i="1" dirty="0" smtClean="0"/>
              <a:t>, </a:t>
            </a:r>
            <a:r>
              <a:rPr lang="es-ES_tradnl" sz="6000" dirty="0" smtClean="0"/>
              <a:t>es decir que tienen mayor afinidad por el aire que por el agua. La mayor parte de los minerales en estado natural no son repelentes al agua y por lo tanto conviene agregar reactivos de flotación a la pulpa</a:t>
            </a:r>
            <a:endParaRPr lang="es-CL" sz="6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Autofit/>
          </a:bodyPr>
          <a:lstStyle/>
          <a:p>
            <a:r>
              <a:rPr lang="es-CL" sz="2400" dirty="0" smtClean="0"/>
              <a:t>Al contrario de otros métodos de concentración, en la flotación es posible variar la diferencia entre las propiedades útiles y la </a:t>
            </a:r>
            <a:r>
              <a:rPr lang="es-CL" sz="2400" dirty="0" err="1" smtClean="0"/>
              <a:t>ganga,modificando</a:t>
            </a:r>
            <a:r>
              <a:rPr lang="es-CL" sz="2400" dirty="0" smtClean="0"/>
              <a:t>  el  ambiente químico y  electroquímico del</a:t>
            </a:r>
          </a:p>
          <a:p>
            <a:r>
              <a:rPr lang="es-CL" sz="2400" dirty="0" smtClean="0"/>
              <a:t>sistema mediante la adecuada selección de los reactivos químicos adicionados: colectores,</a:t>
            </a:r>
          </a:p>
          <a:p>
            <a:r>
              <a:rPr lang="es-CL" sz="2400" dirty="0" smtClean="0"/>
              <a:t>espumantes, activadores, depresores o modificadores de pH.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357158" y="2000240"/>
            <a:ext cx="8358246" cy="4143404"/>
          </a:xfrm>
        </p:spPr>
        <p:txBody>
          <a:bodyPr>
            <a:noAutofit/>
          </a:bodyPr>
          <a:lstStyle/>
          <a:p>
            <a:r>
              <a:rPr lang="es-ES_tradnl" sz="2400" dirty="0" smtClean="0"/>
              <a:t>. Los reactivos más </a:t>
            </a:r>
            <a:r>
              <a:rPr lang="es-CL" sz="2400" dirty="0" smtClean="0"/>
              <a:t>importantes </a:t>
            </a:r>
            <a:r>
              <a:rPr lang="es-ES_tradnl" sz="2400" dirty="0" smtClean="0"/>
              <a:t>son </a:t>
            </a:r>
            <a:r>
              <a:rPr lang="es-ES_tradnl" sz="2400" i="1" dirty="0" smtClean="0"/>
              <a:t>los colectores, </a:t>
            </a:r>
            <a:r>
              <a:rPr lang="es-ES_tradnl" sz="2400" dirty="0" smtClean="0"/>
              <a:t>los cuales son adsorbidos sobre la superficie de  los minerales y los convierte en </a:t>
            </a:r>
            <a:r>
              <a:rPr lang="es-ES_tradnl" sz="2400" dirty="0" err="1" smtClean="0"/>
              <a:t>hidrofóbicos</a:t>
            </a:r>
            <a:r>
              <a:rPr lang="es-ES_tradnl" sz="2400" dirty="0" smtClean="0"/>
              <a:t>  (</a:t>
            </a:r>
            <a:r>
              <a:rPr lang="es-ES_tradnl" sz="2400" dirty="0" err="1" smtClean="0"/>
              <a:t>aerofílicos</a:t>
            </a:r>
            <a:r>
              <a:rPr lang="es-ES_tradnl" sz="2400" dirty="0" smtClean="0"/>
              <a:t>), facilitando su adhesión a la burbuja. Los </a:t>
            </a:r>
            <a:r>
              <a:rPr lang="es-ES_tradnl" sz="2400" i="1" dirty="0" smtClean="0"/>
              <a:t>espumantes </a:t>
            </a:r>
            <a:r>
              <a:rPr lang="es-ES_tradnl" sz="2400" dirty="0" smtClean="0"/>
              <a:t>ayudan a mantener una espuma razonablemente estable. Los </a:t>
            </a:r>
            <a:r>
              <a:rPr lang="es-ES_tradnl" sz="2400" i="1" dirty="0" smtClean="0"/>
              <a:t>reguladores </a:t>
            </a:r>
            <a:r>
              <a:rPr lang="es-ES_tradnl" sz="2400" dirty="0" smtClean="0"/>
              <a:t>se usan para controlar el proceso de flotación, activando o deprimiendo la adherencia de las partículas minerales a las burbujas de aire </a:t>
            </a:r>
            <a:r>
              <a:rPr lang="es-ES_tradnl" sz="2400" i="1" dirty="0" smtClean="0"/>
              <a:t>y </a:t>
            </a:r>
            <a:r>
              <a:rPr lang="es-ES_tradnl" sz="2400" dirty="0" smtClean="0"/>
              <a:t>también se utilizan para controlar el pH del sistema</a:t>
            </a:r>
            <a:endParaRPr lang="es-CL"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fontScale="77500" lnSpcReduction="20000"/>
          </a:bodyPr>
          <a:lstStyle/>
          <a:p>
            <a:r>
              <a:rPr lang="es-CL" sz="6000" dirty="0" smtClean="0"/>
              <a:t>Conceptos y Definiciones Generales</a:t>
            </a:r>
            <a:endParaRPr lang="es-CL"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1928802"/>
            <a:ext cx="7358114" cy="4714908"/>
          </a:xfrm>
        </p:spPr>
        <p:txBody>
          <a:bodyPr>
            <a:noAutofit/>
          </a:bodyPr>
          <a:lstStyle/>
          <a:p>
            <a:r>
              <a:rPr lang="es-ES_tradnl" sz="2400" dirty="0" smtClean="0"/>
              <a:t>Todos los minerales se clasifican en tipos </a:t>
            </a:r>
            <a:r>
              <a:rPr lang="es-ES_tradnl" sz="2400" i="1" dirty="0" smtClean="0"/>
              <a:t>no-polares  </a:t>
            </a:r>
            <a:r>
              <a:rPr lang="es-ES_tradnl" sz="2400" dirty="0" smtClean="0"/>
              <a:t>o </a:t>
            </a:r>
            <a:r>
              <a:rPr lang="es-ES_tradnl" sz="2400" i="1" dirty="0" smtClean="0"/>
              <a:t>polares </a:t>
            </a:r>
            <a:r>
              <a:rPr lang="es-ES_tradnl" sz="2400" dirty="0" smtClean="0"/>
              <a:t>según sus características superficiales. Las superficies de los minerales no polares se caracterizan por  enlaces moleculares relativamente débiles. Los minerales están compuestos de moléculas  covalentes que se mantienen juntas por las fuerzas de Van </a:t>
            </a:r>
            <a:r>
              <a:rPr lang="es-ES_tradnl" sz="2400" dirty="0" err="1" smtClean="0"/>
              <a:t>der</a:t>
            </a:r>
            <a:r>
              <a:rPr lang="es-ES_tradnl" sz="2400" dirty="0" smtClean="0"/>
              <a:t> </a:t>
            </a:r>
            <a:r>
              <a:rPr lang="es-ES_tradnl" sz="2400" dirty="0" err="1" smtClean="0"/>
              <a:t>Waals</a:t>
            </a:r>
            <a:r>
              <a:rPr lang="es-ES_tradnl" sz="2400" dirty="0" smtClean="0"/>
              <a:t>; las superficies no-polares no se unen fácilmente a los dipolos  del agua </a:t>
            </a:r>
            <a:r>
              <a:rPr lang="es-ES_tradnl" sz="2400" i="1" dirty="0" smtClean="0"/>
              <a:t>y </a:t>
            </a:r>
            <a:r>
              <a:rPr lang="es-ES_tradnl" sz="2400" dirty="0" smtClean="0"/>
              <a:t>en consecuencia son </a:t>
            </a:r>
            <a:r>
              <a:rPr lang="es-ES_tradnl" sz="2400" dirty="0" err="1" smtClean="0"/>
              <a:t>hidrofóbicas</a:t>
            </a:r>
            <a:endParaRPr lang="es-CL"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357158" y="1857364"/>
            <a:ext cx="8143932" cy="5000636"/>
          </a:xfrm>
        </p:spPr>
        <p:txBody>
          <a:bodyPr>
            <a:noAutofit/>
          </a:bodyPr>
          <a:lstStyle/>
          <a:p>
            <a:r>
              <a:rPr lang="es-CL" sz="2400" dirty="0" smtClean="0"/>
              <a:t>Para que la flotación de minerales sea efectiva, se consideran los siguientes aspectos:</a:t>
            </a:r>
          </a:p>
          <a:p>
            <a:r>
              <a:rPr lang="es-CL" sz="2400" dirty="0" smtClean="0"/>
              <a:t/>
            </a:r>
            <a:br>
              <a:rPr lang="es-CL" sz="2400" dirty="0" smtClean="0"/>
            </a:br>
            <a:r>
              <a:rPr lang="es-CL" sz="2400" b="1" dirty="0" smtClean="0"/>
              <a:t>Reactivos químico</a:t>
            </a:r>
            <a:r>
              <a:rPr lang="es-CL" sz="2400" b="1" i="1" dirty="0" smtClean="0"/>
              <a:t>s</a:t>
            </a:r>
            <a:r>
              <a:rPr lang="es-CL" sz="2400" b="1" dirty="0" smtClean="0"/>
              <a:t>: </a:t>
            </a:r>
            <a:r>
              <a:rPr lang="es-CL" sz="2400" dirty="0" smtClean="0"/>
              <a:t>colectores, espumantes, activadores, depresores, modificadores de pH. </a:t>
            </a:r>
          </a:p>
          <a:p>
            <a:r>
              <a:rPr lang="es-CL" sz="2400" b="1" dirty="0" smtClean="0"/>
              <a:t>Componentes del equipo de flotación</a:t>
            </a:r>
            <a:r>
              <a:rPr lang="es-CL" sz="2400" dirty="0" smtClean="0"/>
              <a:t>: diseño de la celda, sistema de agitación, forma en que se dispersa el flujo de aire, configuración de los bancos de celdas, control de los bancos de celdas.</a:t>
            </a:r>
          </a:p>
          <a:p>
            <a:r>
              <a:rPr lang="es-CL" sz="2400" b="1" dirty="0" smtClean="0"/>
              <a:t>Componentes de la operación</a:t>
            </a:r>
            <a:r>
              <a:rPr lang="es-CL" sz="2400" dirty="0" smtClean="0"/>
              <a:t>: flujo de alimentación, mineralogía de la mena, granulometría de la mena, densidad de la pulpa, temperatura.</a:t>
            </a:r>
          </a:p>
          <a:p>
            <a:endParaRPr lang="es-CL"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357158" y="1785926"/>
            <a:ext cx="8429684" cy="4786346"/>
          </a:xfrm>
        </p:spPr>
        <p:txBody>
          <a:bodyPr>
            <a:normAutofit fontScale="25000" lnSpcReduction="20000"/>
          </a:bodyPr>
          <a:lstStyle/>
          <a:p>
            <a:r>
              <a:rPr lang="es-CL" sz="9600" b="1" dirty="0" smtClean="0"/>
              <a:t>Reactivos químico</a:t>
            </a:r>
            <a:r>
              <a:rPr lang="es-CL" sz="9600" b="1" i="1" dirty="0" smtClean="0"/>
              <a:t>s </a:t>
            </a:r>
          </a:p>
          <a:p>
            <a:r>
              <a:rPr lang="es-CL" sz="9600" b="1" i="1" dirty="0" smtClean="0"/>
              <a:t>Colector  </a:t>
            </a:r>
            <a:r>
              <a:rPr lang="es-CL" sz="9600" dirty="0" smtClean="0"/>
              <a:t>es  un  surfactante, (</a:t>
            </a:r>
            <a:r>
              <a:rPr lang="es-CL" sz="8000" dirty="0" smtClean="0"/>
              <a:t>son sustancias que influyen por medio de la </a:t>
            </a:r>
            <a:r>
              <a:rPr lang="es-CL" sz="8000" dirty="0" err="1" smtClean="0"/>
              <a:t>tension</a:t>
            </a:r>
            <a:r>
              <a:rPr lang="es-CL" sz="8000" dirty="0" smtClean="0"/>
              <a:t> superficial  en la superficie de contacto entre dos fases) </a:t>
            </a:r>
            <a:r>
              <a:rPr lang="es-CL" sz="9600" dirty="0" smtClean="0"/>
              <a:t>que  tiene  la  propiedad  de  adsorberse  selectivamente  en  la superficie de un mineral y lo transforma en </a:t>
            </a:r>
            <a:r>
              <a:rPr lang="es-CL" sz="9600" dirty="0" err="1" smtClean="0"/>
              <a:t>hidrofóbico</a:t>
            </a:r>
            <a:r>
              <a:rPr lang="es-CL" sz="9600" dirty="0" smtClean="0"/>
              <a:t>. Las burbujas de aire se adhieren así, preferentemente sobre estas superficies, atrapando las partículas.</a:t>
            </a:r>
          </a:p>
          <a:p>
            <a:r>
              <a:rPr lang="es-CL" sz="9600" dirty="0" smtClean="0"/>
              <a:t> Espumante es un surfactante que se adiciona a la pulpa con el objetivo de estabilizar la espuma, en la cual se encuentra el mineral de interés. </a:t>
            </a:r>
          </a:p>
          <a:p>
            <a:r>
              <a:rPr lang="es-CL" sz="9600" dirty="0" smtClean="0"/>
              <a:t>Por otra parte, los reactivos modificadores se usan para intensificar  o reducir la acción de los colectores sobre la superficie mineral.</a:t>
            </a:r>
            <a:endParaRPr lang="es-CL" sz="9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rot="10800000" flipV="1">
            <a:off x="1214414" y="4857760"/>
            <a:ext cx="6400800" cy="857256"/>
          </a:xfrm>
        </p:spPr>
        <p:txBody>
          <a:bodyPr>
            <a:normAutofit fontScale="55000" lnSpcReduction="20000"/>
          </a:bodyPr>
          <a:lstStyle/>
          <a:p>
            <a:r>
              <a:rPr lang="es-CL" sz="5400" b="1" dirty="0" smtClean="0"/>
              <a:t>Figura 1.2. Acción de un espumante.</a:t>
            </a:r>
            <a:endParaRPr lang="es-CL" sz="5400" dirty="0" smtClean="0"/>
          </a:p>
          <a:p>
            <a:endParaRPr lang="es-CL" sz="6000" dirty="0"/>
          </a:p>
        </p:txBody>
      </p:sp>
      <p:pic>
        <p:nvPicPr>
          <p:cNvPr id="9217" name="Picture 1"/>
          <p:cNvPicPr>
            <a:picLocks noChangeAspect="1" noChangeArrowheads="1"/>
          </p:cNvPicPr>
          <p:nvPr/>
        </p:nvPicPr>
        <p:blipFill>
          <a:blip r:embed="rId2"/>
          <a:srcRect/>
          <a:stretch>
            <a:fillRect/>
          </a:stretch>
        </p:blipFill>
        <p:spPr bwMode="auto">
          <a:xfrm>
            <a:off x="2285984" y="2143116"/>
            <a:ext cx="3657600" cy="23129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a:bodyPr>
          <a:lstStyle/>
          <a:p>
            <a:endParaRPr lang="es-CL" sz="6000" dirty="0"/>
          </a:p>
        </p:txBody>
      </p:sp>
      <p:pic>
        <p:nvPicPr>
          <p:cNvPr id="10241" name="Picture 1"/>
          <p:cNvPicPr>
            <a:picLocks noChangeAspect="1" noChangeArrowheads="1"/>
          </p:cNvPicPr>
          <p:nvPr/>
        </p:nvPicPr>
        <p:blipFill>
          <a:blip r:embed="rId2"/>
          <a:srcRect/>
          <a:stretch>
            <a:fillRect/>
          </a:stretch>
        </p:blipFill>
        <p:spPr bwMode="auto">
          <a:xfrm>
            <a:off x="857224" y="1857364"/>
            <a:ext cx="7500990" cy="3562360"/>
          </a:xfrm>
          <a:prstGeom prst="rect">
            <a:avLst/>
          </a:prstGeom>
          <a:noFill/>
          <a:ln w="9525">
            <a:noFill/>
            <a:miter lim="800000"/>
            <a:headEnd/>
            <a:tailEnd/>
          </a:ln>
        </p:spPr>
      </p:pic>
      <p:sp>
        <p:nvSpPr>
          <p:cNvPr id="5" name="4 Rectángulo"/>
          <p:cNvSpPr/>
          <p:nvPr/>
        </p:nvSpPr>
        <p:spPr>
          <a:xfrm>
            <a:off x="2286000" y="3105835"/>
            <a:ext cx="4572000" cy="646331"/>
          </a:xfrm>
          <a:prstGeom prst="rect">
            <a:avLst/>
          </a:prstGeom>
        </p:spPr>
        <p:txBody>
          <a:bodyPr>
            <a:spAutoFit/>
          </a:bodyPr>
          <a:lstStyle/>
          <a:p>
            <a:r>
              <a:rPr lang="es-CL" b="1" dirty="0" smtClean="0"/>
              <a:t>Figura 1.1. Adsorción de un colector en la superficie de un mineral.</a:t>
            </a:r>
            <a:endParaRPr lang="es-CL" dirty="0"/>
          </a:p>
        </p:txBody>
      </p:sp>
      <p:sp>
        <p:nvSpPr>
          <p:cNvPr id="6" name="5 Rectángulo"/>
          <p:cNvSpPr/>
          <p:nvPr/>
        </p:nvSpPr>
        <p:spPr>
          <a:xfrm>
            <a:off x="1785918" y="5500702"/>
            <a:ext cx="4572000" cy="646331"/>
          </a:xfrm>
          <a:prstGeom prst="rect">
            <a:avLst/>
          </a:prstGeom>
        </p:spPr>
        <p:txBody>
          <a:bodyPr>
            <a:spAutoFit/>
          </a:bodyPr>
          <a:lstStyle/>
          <a:p>
            <a:r>
              <a:rPr lang="es-CL" b="1" dirty="0" smtClean="0"/>
              <a:t>Figura 1.1. Adsorción de un colector en la superficie de un mineral.</a:t>
            </a:r>
            <a:endParaRPr lang="es-C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714348" y="1714488"/>
            <a:ext cx="7715304" cy="4786346"/>
          </a:xfrm>
        </p:spPr>
        <p:txBody>
          <a:bodyPr>
            <a:normAutofit fontScale="40000" lnSpcReduction="20000"/>
          </a:bodyPr>
          <a:lstStyle/>
          <a:p>
            <a:r>
              <a:rPr lang="es-CL" sz="6000" b="1" dirty="0" smtClean="0"/>
              <a:t>Etapas de Flotación</a:t>
            </a:r>
            <a:endParaRPr lang="es-CL" sz="6000" dirty="0" smtClean="0"/>
          </a:p>
          <a:p>
            <a:r>
              <a:rPr lang="es-CL" sz="6000" dirty="0" smtClean="0"/>
              <a:t> </a:t>
            </a:r>
          </a:p>
          <a:p>
            <a:r>
              <a:rPr lang="es-CL" sz="6000" dirty="0" smtClean="0"/>
              <a:t>La flotación de minerales se realiza en etapas (también llamados circuitos), cuyos objetivos involucran una alta recuperación de las especies útiles con la mayor selectividad posible. Para cumplir con estos objetivos los circuitos  </a:t>
            </a:r>
            <a:r>
              <a:rPr lang="es-CL" sz="6000" dirty="0" err="1" smtClean="0"/>
              <a:t>estan</a:t>
            </a:r>
            <a:r>
              <a:rPr lang="es-CL" sz="6000" dirty="0" smtClean="0"/>
              <a:t> divididos en etapas destinadas  a  que se consigan esos propósitos, y en estas etapas las celdas de flotación están ordenadas en bancos de celdas y en columnas de flotación. Así, en las plantas concentradoras existe el banco de celdas  </a:t>
            </a:r>
            <a:r>
              <a:rPr lang="es-CL" sz="6000" dirty="0" err="1" smtClean="0"/>
              <a:t>rougher</a:t>
            </a:r>
            <a:r>
              <a:rPr lang="es-CL" sz="6000" dirty="0" smtClean="0"/>
              <a:t>,  las celdas  </a:t>
            </a:r>
            <a:r>
              <a:rPr lang="es-CL" sz="6000" dirty="0" err="1" smtClean="0"/>
              <a:t>columnares</a:t>
            </a:r>
            <a:r>
              <a:rPr lang="es-CL" sz="6000" dirty="0" smtClean="0"/>
              <a:t> de la etapa </a:t>
            </a:r>
            <a:r>
              <a:rPr lang="es-CL" sz="6000" dirty="0" err="1" smtClean="0"/>
              <a:t>cleaner</a:t>
            </a:r>
            <a:r>
              <a:rPr lang="es-CL" sz="6000" dirty="0" smtClean="0"/>
              <a:t>, el banco de celdas  </a:t>
            </a:r>
            <a:r>
              <a:rPr lang="es-CL" sz="6000" dirty="0" err="1" smtClean="0"/>
              <a:t>cleaner-scavenger</a:t>
            </a:r>
            <a:r>
              <a:rPr lang="es-CL" sz="6000" dirty="0" smtClean="0"/>
              <a:t>, </a:t>
            </a:r>
            <a:r>
              <a:rPr lang="es-CL" sz="6000" dirty="0" err="1" smtClean="0"/>
              <a:t>etc</a:t>
            </a:r>
            <a:endParaRPr lang="es-CL" sz="6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642910" y="1857364"/>
            <a:ext cx="7786742" cy="4500594"/>
          </a:xfrm>
        </p:spPr>
        <p:txBody>
          <a:bodyPr>
            <a:normAutofit fontScale="40000" lnSpcReduction="20000"/>
          </a:bodyPr>
          <a:lstStyle/>
          <a:p>
            <a:r>
              <a:rPr lang="es-CL" sz="6000" dirty="0" smtClean="0"/>
              <a:t>La etapa </a:t>
            </a:r>
            <a:r>
              <a:rPr lang="es-CL" sz="6000" dirty="0" err="1" smtClean="0"/>
              <a:t>rougher</a:t>
            </a:r>
            <a:r>
              <a:rPr lang="es-CL" sz="6000" dirty="0" smtClean="0"/>
              <a:t>  es la etapa primaria</a:t>
            </a:r>
          </a:p>
          <a:p>
            <a:r>
              <a:rPr lang="es-CL" sz="6000" dirty="0" smtClean="0"/>
              <a:t> en ella se logran altas recuperaciones y se elimina gran parte de la ganga. Debido a que esta etapa se opera con la mayor  granulometría posible, el concentrado </a:t>
            </a:r>
            <a:r>
              <a:rPr lang="es-CL" sz="6000" dirty="0" err="1" smtClean="0"/>
              <a:t>rougher</a:t>
            </a:r>
            <a:r>
              <a:rPr lang="es-CL" sz="6000" dirty="0" smtClean="0"/>
              <a:t>  está constituido por materiales medios o </a:t>
            </a:r>
            <a:r>
              <a:rPr lang="es-CL" sz="6000" dirty="0" err="1" smtClean="0"/>
              <a:t>middlings</a:t>
            </a:r>
            <a:r>
              <a:rPr lang="es-CL" sz="6000" dirty="0" smtClean="0"/>
              <a:t>, por lo cual las leyes de este concentrado son de bajas y requieren una etapa de limpieza que </a:t>
            </a:r>
            <a:r>
              <a:rPr lang="es-CL" sz="6000" dirty="0" err="1" smtClean="0"/>
              <a:t>selective</a:t>
            </a:r>
            <a:r>
              <a:rPr lang="es-CL" sz="6000" dirty="0" smtClean="0"/>
              <a:t> el concentrado. Al circuito </a:t>
            </a:r>
            <a:r>
              <a:rPr lang="es-CL" sz="6000" dirty="0" err="1" smtClean="0"/>
              <a:t>rougher</a:t>
            </a:r>
            <a:r>
              <a:rPr lang="es-CL" sz="6000" dirty="0" smtClean="0"/>
              <a:t> llega la alimentación del proceso de flotación, y en algunas oportunidades, concentrados de la etapa </a:t>
            </a:r>
            <a:r>
              <a:rPr lang="es-CL" sz="6000" dirty="0" err="1" smtClean="0"/>
              <a:t>scavenger</a:t>
            </a:r>
            <a:r>
              <a:rPr lang="es-CL" sz="6000" dirty="0" smtClean="0"/>
              <a:t> o colas de la etapa </a:t>
            </a:r>
            <a:r>
              <a:rPr lang="es-CL" sz="6000" dirty="0" err="1" smtClean="0"/>
              <a:t>cleaner</a:t>
            </a:r>
            <a:r>
              <a:rPr lang="es-CL" sz="6000" dirty="0" smtClean="0"/>
              <a:t>. Las colas de la etapa  </a:t>
            </a:r>
            <a:r>
              <a:rPr lang="es-CL" sz="6000" dirty="0" err="1" smtClean="0"/>
              <a:t>rougher</a:t>
            </a:r>
            <a:r>
              <a:rPr lang="es-CL" sz="6000" dirty="0" smtClean="0"/>
              <a:t>  pueden  ser  colas  finales  del  proceso,  o  bien,  </a:t>
            </a:r>
            <a:r>
              <a:rPr lang="es-CL" sz="6000" dirty="0" err="1" smtClean="0"/>
              <a:t>almentación</a:t>
            </a:r>
            <a:r>
              <a:rPr lang="es-CL" sz="6000" dirty="0" smtClean="0"/>
              <a:t>  a  un  circuito </a:t>
            </a:r>
            <a:r>
              <a:rPr lang="es-CL" sz="6000" dirty="0" err="1" smtClean="0"/>
              <a:t>scavenger</a:t>
            </a:r>
            <a:r>
              <a:rPr lang="es-CL" sz="6000" dirty="0" smtClean="0"/>
              <a:t>.</a:t>
            </a:r>
          </a:p>
          <a:p>
            <a:endParaRPr lang="es-CL" sz="6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7286676" cy="3429024"/>
          </a:xfrm>
        </p:spPr>
        <p:txBody>
          <a:bodyPr>
            <a:normAutofit fontScale="47500" lnSpcReduction="20000"/>
          </a:bodyPr>
          <a:lstStyle/>
          <a:p>
            <a:r>
              <a:rPr lang="es-CL" sz="6000" dirty="0" smtClean="0"/>
              <a:t>La etapa </a:t>
            </a:r>
            <a:r>
              <a:rPr lang="es-CL" sz="6000" dirty="0" err="1" smtClean="0"/>
              <a:t>scavenger</a:t>
            </a:r>
            <a:r>
              <a:rPr lang="es-CL" sz="6000" dirty="0" smtClean="0"/>
              <a:t> o de barrido </a:t>
            </a:r>
          </a:p>
          <a:p>
            <a:r>
              <a:rPr lang="es-CL" sz="6000" dirty="0" smtClean="0"/>
              <a:t>Tiene como objetivo aumentar la recuperación de las especies útiles desde las colas de la etapa </a:t>
            </a:r>
            <a:r>
              <a:rPr lang="es-CL" sz="6000" dirty="0" err="1" smtClean="0"/>
              <a:t>rougher</a:t>
            </a:r>
            <a:r>
              <a:rPr lang="es-CL" sz="6000" dirty="0" smtClean="0"/>
              <a:t>. Producen colas finales del proceso y un concentrado de baja ley que puede juntarse a la alimentación del proceso de flotación, o a una etapa de remolienda y su posterior tratamiento.</a:t>
            </a:r>
          </a:p>
          <a:p>
            <a:endParaRPr lang="es-CL" sz="6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a:bodyPr>
          <a:lstStyle/>
          <a:p>
            <a:endParaRPr lang="es-CL" sz="6000" dirty="0"/>
          </a:p>
        </p:txBody>
      </p:sp>
      <p:pic>
        <p:nvPicPr>
          <p:cNvPr id="4" name="3 Imagen"/>
          <p:cNvPicPr/>
          <p:nvPr/>
        </p:nvPicPr>
        <p:blipFill>
          <a:blip r:embed="rId2"/>
          <a:srcRect b="72068"/>
          <a:stretch>
            <a:fillRect/>
          </a:stretch>
        </p:blipFill>
        <p:spPr bwMode="auto">
          <a:xfrm>
            <a:off x="500034" y="1928802"/>
            <a:ext cx="7858180" cy="4000528"/>
          </a:xfrm>
          <a:prstGeom prst="rect">
            <a:avLst/>
          </a:prstGeom>
          <a:noFill/>
          <a:ln w="9525">
            <a:noFill/>
            <a:miter lim="800000"/>
            <a:headEnd/>
            <a:tailEnd/>
          </a:ln>
        </p:spPr>
      </p:pic>
      <p:sp>
        <p:nvSpPr>
          <p:cNvPr id="5" name="4 Rectángulo"/>
          <p:cNvSpPr/>
          <p:nvPr/>
        </p:nvSpPr>
        <p:spPr>
          <a:xfrm>
            <a:off x="2571736" y="6215082"/>
            <a:ext cx="3685304" cy="369332"/>
          </a:xfrm>
          <a:prstGeom prst="rect">
            <a:avLst/>
          </a:prstGeom>
        </p:spPr>
        <p:txBody>
          <a:bodyPr wrap="none">
            <a:spAutoFit/>
          </a:bodyPr>
          <a:lstStyle/>
          <a:p>
            <a:r>
              <a:rPr lang="es-CL" b="1" dirty="0" smtClean="0"/>
              <a:t>Diferentes circuitos de flotación</a:t>
            </a:r>
            <a:endParaRPr lang="es-C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a:bodyPr>
          <a:lstStyle/>
          <a:p>
            <a:endParaRPr lang="es-CL" sz="6000" dirty="0"/>
          </a:p>
        </p:txBody>
      </p:sp>
      <p:pic>
        <p:nvPicPr>
          <p:cNvPr id="4" name="3 Imagen"/>
          <p:cNvPicPr/>
          <p:nvPr/>
        </p:nvPicPr>
        <p:blipFill>
          <a:blip r:embed="rId2"/>
          <a:srcRect t="28458" r="7272" b="36759"/>
          <a:stretch>
            <a:fillRect/>
          </a:stretch>
        </p:blipFill>
        <p:spPr bwMode="auto">
          <a:xfrm>
            <a:off x="571472" y="2171700"/>
            <a:ext cx="7929617" cy="3257564"/>
          </a:xfrm>
          <a:prstGeom prst="rect">
            <a:avLst/>
          </a:prstGeom>
          <a:noFill/>
          <a:ln w="9525">
            <a:noFill/>
            <a:miter lim="800000"/>
            <a:headEnd/>
            <a:tailEnd/>
          </a:ln>
        </p:spPr>
      </p:pic>
      <p:sp>
        <p:nvSpPr>
          <p:cNvPr id="5" name="4 Rectángulo"/>
          <p:cNvSpPr/>
          <p:nvPr/>
        </p:nvSpPr>
        <p:spPr>
          <a:xfrm>
            <a:off x="2428860" y="5929330"/>
            <a:ext cx="3685304" cy="369332"/>
          </a:xfrm>
          <a:prstGeom prst="rect">
            <a:avLst/>
          </a:prstGeom>
        </p:spPr>
        <p:txBody>
          <a:bodyPr wrap="none">
            <a:spAutoFit/>
          </a:bodyPr>
          <a:lstStyle/>
          <a:p>
            <a:r>
              <a:rPr lang="es-CL" b="1" dirty="0" smtClean="0"/>
              <a:t>Diferentes circuitos de flotación</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500034" y="1928802"/>
            <a:ext cx="8286808" cy="4643470"/>
          </a:xfrm>
        </p:spPr>
        <p:txBody>
          <a:bodyPr>
            <a:normAutofit fontScale="40000" lnSpcReduction="20000"/>
          </a:bodyPr>
          <a:lstStyle/>
          <a:p>
            <a:r>
              <a:rPr lang="es-ES_tradnl" sz="6000" dirty="0" smtClean="0"/>
              <a:t>INTRODUCCIÓN</a:t>
            </a:r>
            <a:endParaRPr lang="es-CL" sz="6000" dirty="0" smtClean="0"/>
          </a:p>
          <a:p>
            <a:r>
              <a:rPr lang="es-ES_tradnl" sz="6000" dirty="0" smtClean="0"/>
              <a:t>La flotación es indudablemente la técnica de procesamiento de minerales más importantes  y  versátil y cada vez se usa y aplica más en el tratamiento de tonelajes cada vez más grandes y para cubrir nuevas áreas.</a:t>
            </a:r>
            <a:endParaRPr lang="es-CL" sz="6000" dirty="0" smtClean="0"/>
          </a:p>
          <a:p>
            <a:r>
              <a:rPr lang="es-ES_tradnl" sz="6000" dirty="0" smtClean="0"/>
              <a:t>La flotación se patentó originalmente en 1906 permitiendo el minado de yacimientos complejos y de bajo grado que de otro modo se habrían considerado no económicos. En la práctica más primitiva las colas de muchas plantas de concentración por gravedad eran de un grado más alto al del mineral que se trata en muchas de las modernas plantas de flotación.</a:t>
            </a:r>
            <a:endParaRPr lang="es-CL" sz="6000" dirty="0" smtClean="0"/>
          </a:p>
          <a:p>
            <a:endParaRPr lang="es-CL" sz="6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a:bodyPr>
          <a:lstStyle/>
          <a:p>
            <a:endParaRPr lang="es-CL" sz="6000" dirty="0"/>
          </a:p>
        </p:txBody>
      </p:sp>
      <p:pic>
        <p:nvPicPr>
          <p:cNvPr id="4" name="3 Imagen"/>
          <p:cNvPicPr/>
          <p:nvPr/>
        </p:nvPicPr>
        <p:blipFill>
          <a:blip r:embed="rId2"/>
          <a:srcRect t="62714" r="1688"/>
          <a:stretch>
            <a:fillRect/>
          </a:stretch>
        </p:blipFill>
        <p:spPr bwMode="auto">
          <a:xfrm>
            <a:off x="714348" y="2081212"/>
            <a:ext cx="7286675" cy="4276746"/>
          </a:xfrm>
          <a:prstGeom prst="rect">
            <a:avLst/>
          </a:prstGeom>
          <a:noFill/>
          <a:ln w="9525">
            <a:noFill/>
            <a:miter lim="800000"/>
            <a:headEnd/>
            <a:tailEnd/>
          </a:ln>
        </p:spPr>
      </p:pic>
      <p:sp>
        <p:nvSpPr>
          <p:cNvPr id="5" name="4 Rectángulo"/>
          <p:cNvSpPr/>
          <p:nvPr/>
        </p:nvSpPr>
        <p:spPr>
          <a:xfrm>
            <a:off x="2571736" y="6286520"/>
            <a:ext cx="3685304" cy="369332"/>
          </a:xfrm>
          <a:prstGeom prst="rect">
            <a:avLst/>
          </a:prstGeom>
        </p:spPr>
        <p:txBody>
          <a:bodyPr wrap="square">
            <a:spAutoFit/>
          </a:bodyPr>
          <a:lstStyle/>
          <a:p>
            <a:r>
              <a:rPr lang="es-CL" b="1" dirty="0" smtClean="0"/>
              <a:t>Diferentes circuitos de flotación</a:t>
            </a:r>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14282" y="1643050"/>
            <a:ext cx="8643998" cy="4786346"/>
          </a:xfrm>
        </p:spPr>
        <p:txBody>
          <a:bodyPr>
            <a:normAutofit/>
          </a:bodyPr>
          <a:lstStyle/>
          <a:p>
            <a:endParaRPr lang="es-CL" sz="9600" b="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4189"/>
          <a:stretch/>
        </p:blipFill>
        <p:spPr bwMode="auto">
          <a:xfrm>
            <a:off x="1187624" y="1700807"/>
            <a:ext cx="7128792" cy="478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14282" y="1643050"/>
            <a:ext cx="8643998" cy="4786346"/>
          </a:xfrm>
        </p:spPr>
        <p:txBody>
          <a:bodyPr>
            <a:normAutofit fontScale="40000" lnSpcReduction="20000"/>
          </a:bodyPr>
          <a:lstStyle/>
          <a:p>
            <a:r>
              <a:rPr lang="es-CL" sz="6000" b="1" dirty="0" smtClean="0"/>
              <a:t>VARIABLES DEL PROCESO DE FLOTACIÓN</a:t>
            </a:r>
            <a:endParaRPr lang="es-CL" sz="6000" dirty="0" smtClean="0"/>
          </a:p>
          <a:p>
            <a:r>
              <a:rPr lang="es-CL" sz="6000" dirty="0" smtClean="0"/>
              <a:t> </a:t>
            </a:r>
          </a:p>
          <a:p>
            <a:r>
              <a:rPr lang="es-CL" sz="6000" dirty="0" smtClean="0"/>
              <a:t>Las variables que más afectan la flotación de los minerales son las siguientes: </a:t>
            </a:r>
          </a:p>
          <a:p>
            <a:r>
              <a:rPr lang="es-CL" sz="6000" b="1" dirty="0" smtClean="0"/>
              <a:t>Granulometría de la mena</a:t>
            </a:r>
          </a:p>
          <a:p>
            <a:r>
              <a:rPr lang="es-CL" sz="6000" b="1" dirty="0" smtClean="0"/>
              <a:t>Tipo y dosificación de reactivos de flotación.</a:t>
            </a:r>
          </a:p>
          <a:p>
            <a:r>
              <a:rPr lang="es-CL" sz="6000" b="1" dirty="0" smtClean="0"/>
              <a:t>Densidad  de la pulpa o porcentaje de sólidos.</a:t>
            </a:r>
          </a:p>
          <a:p>
            <a:r>
              <a:rPr lang="es-CL" sz="6000" b="1" dirty="0" smtClean="0"/>
              <a:t>Tiempo de residencia.</a:t>
            </a:r>
          </a:p>
          <a:p>
            <a:r>
              <a:rPr lang="es-CL" sz="6000" b="1" dirty="0" smtClean="0"/>
              <a:t>pH.</a:t>
            </a:r>
          </a:p>
          <a:p>
            <a:r>
              <a:rPr lang="es-CL" sz="6000" b="1" dirty="0" smtClean="0"/>
              <a:t>Aireación y  acondicionamiento de la pulpa.</a:t>
            </a:r>
          </a:p>
          <a:p>
            <a:r>
              <a:rPr lang="es-CL" sz="6000" b="1" dirty="0" smtClean="0"/>
              <a:t>Temperatura de la pulpa.</a:t>
            </a:r>
          </a:p>
          <a:p>
            <a:r>
              <a:rPr lang="es-CL" sz="6000" b="1" dirty="0" smtClean="0"/>
              <a:t>Calidad del agua</a:t>
            </a:r>
            <a:endParaRPr lang="es-CL" sz="6000" b="1" dirty="0"/>
          </a:p>
        </p:txBody>
      </p:sp>
    </p:spTree>
    <p:extLst>
      <p:ext uri="{BB962C8B-B14F-4D97-AF65-F5344CB8AC3E}">
        <p14:creationId xmlns:p14="http://schemas.microsoft.com/office/powerpoint/2010/main" val="2218030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1785926"/>
            <a:ext cx="7643866" cy="4714908"/>
          </a:xfrm>
        </p:spPr>
        <p:txBody>
          <a:bodyPr>
            <a:normAutofit fontScale="40000" lnSpcReduction="20000"/>
          </a:bodyPr>
          <a:lstStyle/>
          <a:p>
            <a:r>
              <a:rPr lang="es-CL" sz="6000" b="1" dirty="0" smtClean="0"/>
              <a:t>Granulometría de la Mena</a:t>
            </a:r>
            <a:r>
              <a:rPr lang="es-CL" sz="6000" b="1" dirty="0" smtClean="0">
                <a:solidFill>
                  <a:schemeClr val="bg1">
                    <a:lumMod val="75000"/>
                    <a:lumOff val="25000"/>
                  </a:schemeClr>
                </a:solidFill>
              </a:rPr>
              <a:t>.</a:t>
            </a:r>
            <a:endParaRPr lang="es-CL" sz="6000" dirty="0" smtClean="0">
              <a:solidFill>
                <a:schemeClr val="bg1">
                  <a:lumMod val="75000"/>
                  <a:lumOff val="25000"/>
                </a:schemeClr>
              </a:solidFill>
            </a:endParaRPr>
          </a:p>
          <a:p>
            <a:r>
              <a:rPr lang="es-CL" sz="6000" dirty="0" smtClean="0"/>
              <a:t> </a:t>
            </a:r>
          </a:p>
          <a:p>
            <a:r>
              <a:rPr lang="es-CL" sz="6000" dirty="0" smtClean="0"/>
              <a:t>Existe   un   tamaño   de   partícula   que   presenta   una   mayor   recuperación   metalúrgica, observándose, en general, una disminución de ésta para tamaños más gruesos  y más finos de la mena. La recuperación disminuye para tamaños pequeños, lo cual se relaciona con la dificultad de adhesión partícula/burbuja, dado  a que éstas no adquieren la energía cinética suficiente para producir un agregado partícula/burbuja estable. Por otra parte, las partículas pequeñas son arrastradas más fácilmente a la espuma, ya que el drenaje a la pulpa se favorece con el incremento de la velocidad de sedimentación.</a:t>
            </a:r>
          </a:p>
          <a:p>
            <a:endParaRPr lang="es-CL" sz="6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357158" y="1714488"/>
            <a:ext cx="8429684" cy="4929222"/>
          </a:xfrm>
        </p:spPr>
        <p:txBody>
          <a:bodyPr>
            <a:normAutofit fontScale="40000" lnSpcReduction="20000"/>
          </a:bodyPr>
          <a:lstStyle/>
          <a:p>
            <a:r>
              <a:rPr lang="es-CL" sz="6000" dirty="0" smtClean="0"/>
              <a:t>Es importante destacar  que, en la etapa de flotación primaria (etapa </a:t>
            </a:r>
            <a:r>
              <a:rPr lang="es-CL" sz="6000" dirty="0" err="1" smtClean="0"/>
              <a:t>rougher</a:t>
            </a:r>
            <a:r>
              <a:rPr lang="es-CL" sz="6000" dirty="0" smtClean="0"/>
              <a:t>) la flotación se realiza con una granulometría de mena en la cual no es necesaria la liberación de la partícula, sin embargo, en la etapa de limpieza donde es necesaria la selectividad de las partículas útiles, es fundamental realizar una remolienda del concentrado de la etapa </a:t>
            </a:r>
            <a:r>
              <a:rPr lang="es-CL" sz="6000" dirty="0" err="1" smtClean="0"/>
              <a:t>rougher</a:t>
            </a:r>
            <a:r>
              <a:rPr lang="es-CL" sz="6000" dirty="0" smtClean="0"/>
              <a:t> para la liberación de las especies útiles de la mena.</a:t>
            </a:r>
          </a:p>
          <a:p>
            <a:r>
              <a:rPr lang="es-CL" sz="6000" dirty="0" smtClean="0"/>
              <a:t>De esta manera, el tamaño de partícula es la variable sobre la cual debe ponerse más énfasis en su control, debido a su efecto en la recuperación metalúrgica y en la selectividad del concentrado final, así como, por la alta incidencia que tiene en los costos de operación del proceso global de concentración</a:t>
            </a:r>
            <a:endParaRPr lang="es-CL" sz="6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85720" y="1714488"/>
            <a:ext cx="8501122" cy="4929222"/>
          </a:xfrm>
        </p:spPr>
        <p:txBody>
          <a:bodyPr>
            <a:noAutofit/>
          </a:bodyPr>
          <a:lstStyle/>
          <a:p>
            <a:r>
              <a:rPr lang="es-CL" sz="2000" b="1" dirty="0" smtClean="0"/>
              <a:t>Tipo y Dosificación de los Reactivos de Flotación.</a:t>
            </a:r>
            <a:endParaRPr lang="es-CL" sz="2000" dirty="0" smtClean="0"/>
          </a:p>
          <a:p>
            <a:r>
              <a:rPr lang="es-CL" sz="1800" dirty="0" smtClean="0"/>
              <a:t> </a:t>
            </a:r>
          </a:p>
          <a:p>
            <a:r>
              <a:rPr lang="es-CL" sz="1800" dirty="0" smtClean="0"/>
              <a:t>La función del colector es hacer </a:t>
            </a:r>
            <a:r>
              <a:rPr lang="es-CL" sz="1800" dirty="0" err="1" smtClean="0"/>
              <a:t>hidrofóbica</a:t>
            </a:r>
            <a:r>
              <a:rPr lang="es-CL" sz="1800" dirty="0" smtClean="0"/>
              <a:t> la superficie del mineral deseado, por lo cual, es el reactivo químico más importante utilizado en la flotación. La amplia experiencia existente en la flotación de minerales permite usar con eficiencia determinados tipos de colectores dependiendo de los tipos de minerales y asociaciones mineralógicas presentes.</a:t>
            </a:r>
          </a:p>
          <a:p>
            <a:r>
              <a:rPr lang="es-CL" sz="1800" dirty="0" smtClean="0"/>
              <a:t>Por otro lado, la elección de un espumante determina las características de la espuma, que contribuye a la selectividad de la operación. La altura de la espuma y el flujo de aire a la celda afectan el tiempo de retención de las partículas en la espuma. La estabilidad de la espuma depende principalmente de la dosificación del espumante.</a:t>
            </a:r>
          </a:p>
          <a:p>
            <a:endParaRPr lang="es-CL"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85720" y="1714488"/>
            <a:ext cx="8501122" cy="4929222"/>
          </a:xfrm>
        </p:spPr>
        <p:txBody>
          <a:bodyPr>
            <a:noAutofit/>
          </a:bodyPr>
          <a:lstStyle/>
          <a:p>
            <a:r>
              <a:rPr lang="es-CL" sz="2000" b="1" dirty="0" smtClean="0"/>
              <a:t>Tipo y Dosificación de los Reactivos de Flotación.</a:t>
            </a:r>
          </a:p>
          <a:p>
            <a:r>
              <a:rPr lang="es-CL" sz="2000" dirty="0"/>
              <a:t>Se debe tener en cuenta, que los reactivos de flotación requieren de un cierto tiempo de acondicionamiento para estar en contacto con la pulpa y de esa forma poder actuar en forma eficiente sobre las especies útiles de la mena. Así, la etapa de acondicionamiento adquiere mucha importancia, ya que algunos reactivos se deben adicionar en la etapa de molienda para tener mayor contacto con la mena, mientras que otros, se adicionan directamente al cajón de descarga de los molinos de bolas o al acondicionador.</a:t>
            </a:r>
          </a:p>
          <a:p>
            <a:endParaRPr lang="es-CL" sz="2000" dirty="0" smtClean="0">
              <a:solidFill>
                <a:schemeClr val="bg1">
                  <a:lumMod val="75000"/>
                  <a:lumOff val="25000"/>
                </a:schemeClr>
              </a:solidFill>
            </a:endParaRPr>
          </a:p>
          <a:p>
            <a:r>
              <a:rPr lang="es-CL" sz="1800" dirty="0" smtClean="0"/>
              <a:t> </a:t>
            </a:r>
          </a:p>
          <a:p>
            <a:endParaRPr lang="es-CL" sz="1800" dirty="0"/>
          </a:p>
        </p:txBody>
      </p:sp>
    </p:spTree>
    <p:extLst>
      <p:ext uri="{BB962C8B-B14F-4D97-AF65-F5344CB8AC3E}">
        <p14:creationId xmlns:p14="http://schemas.microsoft.com/office/powerpoint/2010/main" val="252240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85720" y="1857364"/>
            <a:ext cx="8572560" cy="4786346"/>
          </a:xfrm>
        </p:spPr>
        <p:txBody>
          <a:bodyPr>
            <a:normAutofit fontScale="25000" lnSpcReduction="20000"/>
          </a:bodyPr>
          <a:lstStyle/>
          <a:p>
            <a:r>
              <a:rPr lang="es-CL" sz="8000" b="1" dirty="0" smtClean="0">
                <a:solidFill>
                  <a:schemeClr val="bg1">
                    <a:lumMod val="75000"/>
                    <a:lumOff val="25000"/>
                  </a:schemeClr>
                </a:solidFill>
              </a:rPr>
              <a:t> </a:t>
            </a:r>
            <a:r>
              <a:rPr lang="es-CL" sz="8000" b="1" dirty="0" smtClean="0"/>
              <a:t>Densidad de Pulpa o Porcentaje de Sólidos</a:t>
            </a:r>
            <a:endParaRPr lang="es-CL" sz="8000" dirty="0" smtClean="0"/>
          </a:p>
          <a:p>
            <a:r>
              <a:rPr lang="es-CL" sz="6000" dirty="0" smtClean="0"/>
              <a:t> </a:t>
            </a:r>
          </a:p>
          <a:p>
            <a:r>
              <a:rPr lang="es-CL" sz="9600" dirty="0" smtClean="0"/>
              <a:t>La densidad de la pulpa o porcentaje de sólidos en la flotación de minerales viene determinada desde la etapa de molienda/clasificación. Es raro que la pulpa se ajuste en su porcentaje de sólidos antes de entrar a la etapa de flotación, sin embargo, es un factor importante, ya que la flotación  de  los  minerales  ocurre  en  forma  eficiente  cuando  la  pulpa  presenta  un  valor  adecuado  de porcentaje de sólidos.</a:t>
            </a:r>
          </a:p>
          <a:p>
            <a:r>
              <a:rPr lang="es-CL" sz="9600" dirty="0" smtClean="0"/>
              <a:t>La densidad de pulpa afecta el tiempo de residencia del mineral en las etapas de flotación, y de esta forma en la capacidad del circuito. En general, la etapa de flotación </a:t>
            </a:r>
            <a:r>
              <a:rPr lang="es-CL" sz="9600" dirty="0" err="1" smtClean="0"/>
              <a:t>rougher</a:t>
            </a:r>
            <a:r>
              <a:rPr lang="es-CL" sz="9600" dirty="0" smtClean="0"/>
              <a:t> de las plantas concentradoras de cobre operan con un porcentaje de sólidos comprendido entre 30% y 45%, mientras que, las etapas de limpieza (</a:t>
            </a:r>
            <a:r>
              <a:rPr lang="es-CL" sz="9600" dirty="0" err="1" smtClean="0"/>
              <a:t>cleaner</a:t>
            </a:r>
            <a:r>
              <a:rPr lang="es-CL" sz="9600" dirty="0" smtClean="0"/>
              <a:t> y </a:t>
            </a:r>
            <a:r>
              <a:rPr lang="es-CL" sz="9600" dirty="0" err="1" smtClean="0"/>
              <a:t>recleaner</a:t>
            </a:r>
            <a:r>
              <a:rPr lang="es-CL" sz="9600" dirty="0" smtClean="0"/>
              <a:t>) trabajan con un porcentaje de sólidos menor.</a:t>
            </a:r>
          </a:p>
          <a:p>
            <a:endParaRPr lang="es-CL" sz="6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428596" y="1714488"/>
            <a:ext cx="8072494" cy="4429156"/>
          </a:xfrm>
        </p:spPr>
        <p:txBody>
          <a:bodyPr>
            <a:normAutofit/>
          </a:bodyPr>
          <a:lstStyle/>
          <a:p>
            <a:r>
              <a:rPr lang="es-CL" sz="2800" b="1" dirty="0" smtClean="0"/>
              <a:t>Tiempo de Residencia</a:t>
            </a:r>
            <a:endParaRPr lang="es-CL" sz="2800" dirty="0" smtClean="0"/>
          </a:p>
          <a:p>
            <a:r>
              <a:rPr lang="es-CL" sz="2800" dirty="0" smtClean="0"/>
              <a:t> </a:t>
            </a:r>
          </a:p>
          <a:p>
            <a:r>
              <a:rPr lang="es-CL" sz="2800" dirty="0" smtClean="0"/>
              <a:t>El tiempo de flotación depende de las características del material que se va a flotar, y de la conjugación de todos los demás factores que inciden en el proceso. Para la optimización de los circuitos de flotación el tiempo óptimo de cada etapa se determina aplicando los criterios de </a:t>
            </a:r>
            <a:r>
              <a:rPr lang="es-CL" sz="2800" dirty="0" err="1" smtClean="0"/>
              <a:t>Agar</a:t>
            </a:r>
            <a:r>
              <a:rPr lang="es-CL" sz="2800" dirty="0" smtClean="0"/>
              <a:t> et al. a través de pruebas cinéticas de flotación</a:t>
            </a:r>
            <a:endParaRPr lang="es-CL"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500034" y="1857364"/>
            <a:ext cx="8072494" cy="4643470"/>
          </a:xfrm>
        </p:spPr>
        <p:txBody>
          <a:bodyPr>
            <a:normAutofit fontScale="40000" lnSpcReduction="20000"/>
          </a:bodyPr>
          <a:lstStyle/>
          <a:p>
            <a:r>
              <a:rPr lang="es-CL" sz="6000" b="1" dirty="0" smtClean="0"/>
              <a:t>pH</a:t>
            </a:r>
            <a:endParaRPr lang="es-CL" sz="6000" dirty="0" smtClean="0"/>
          </a:p>
          <a:p>
            <a:r>
              <a:rPr lang="es-CL" sz="6000" dirty="0" smtClean="0"/>
              <a:t> </a:t>
            </a:r>
          </a:p>
          <a:p>
            <a:r>
              <a:rPr lang="es-CL" sz="6000" dirty="0" smtClean="0"/>
              <a:t>El pH es la variable de control más utilizada en el proceso de flotación, ya que resulta fundamental en la recuperación y selectividad, así como, en la depresión de minerales. El proceso de flotación es sumamente sensible al pH, especialmente cuando se trata de flotación selectiva. Los reactivos de flotación, principalmente los colectores, operan mejor en ciertos rangos de pH. La regulación del pH en la flotación de cobre se realiza con cal. Este reactivo es importante, ya que, además de actuar como modificador de pH, es un depresor de pirita en la flotación selectiva de minerales de cobre en la etapa de limpieza.</a:t>
            </a:r>
          </a:p>
          <a:p>
            <a:r>
              <a:rPr lang="es-CL" sz="6000" dirty="0" smtClean="0"/>
              <a:t> </a:t>
            </a:r>
          </a:p>
          <a:p>
            <a:endParaRPr lang="es-CL" sz="6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428596" y="2071678"/>
            <a:ext cx="8286808" cy="4143404"/>
          </a:xfrm>
        </p:spPr>
        <p:txBody>
          <a:bodyPr>
            <a:normAutofit fontScale="55000" lnSpcReduction="20000"/>
          </a:bodyPr>
          <a:lstStyle/>
          <a:p>
            <a:r>
              <a:rPr lang="es-ES_tradnl" sz="6000" dirty="0" smtClean="0"/>
              <a:t>La flotación es un proceso selectivo que se usa para llevar a cabo separaciones específicas de minerales complejos tales como plomo-zinc, cobre-zinc, etc. Inicialmente se desarrolló para tratar los sulfuros de cobre, plomo y zinc; el campo de la flotación se ha extendido para incluir los minerales oxidados y los no metálicos, incluyendo el carbón fino.</a:t>
            </a:r>
            <a:endParaRPr lang="es-CL" sz="6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85720" y="1857364"/>
            <a:ext cx="8572560" cy="4786346"/>
          </a:xfrm>
        </p:spPr>
        <p:txBody>
          <a:bodyPr>
            <a:noAutofit/>
          </a:bodyPr>
          <a:lstStyle/>
          <a:p>
            <a:r>
              <a:rPr lang="es-CL" sz="2000" b="1" dirty="0" smtClean="0">
                <a:solidFill>
                  <a:schemeClr val="bg1">
                    <a:lumMod val="75000"/>
                    <a:lumOff val="25000"/>
                  </a:schemeClr>
                </a:solidFill>
              </a:rPr>
              <a:t> </a:t>
            </a:r>
            <a:r>
              <a:rPr lang="es-CL" sz="2000" b="1" dirty="0" smtClean="0"/>
              <a:t>Aireación y Acondicionamiento de la Pulpa</a:t>
            </a:r>
            <a:endParaRPr lang="es-CL" sz="2000" dirty="0" smtClean="0"/>
          </a:p>
          <a:p>
            <a:r>
              <a:rPr lang="es-CL" sz="2000" dirty="0" smtClean="0"/>
              <a:t> </a:t>
            </a:r>
          </a:p>
          <a:p>
            <a:r>
              <a:rPr lang="es-CL" sz="2000" dirty="0" smtClean="0"/>
              <a:t>El acondicionamiento es una etapa clave ya que proporciona el tiempo necesario para que actúen en forma eficiente los reactivos de flotación. Algunos colectores y modificadores presentan cinética de adsorción en los minerales bastante lenta por lo cual deben incorporarse al molino de bolas, mientras que otros reactivos se incorporan directamente al estanque acondicionador de la pulpa.</a:t>
            </a:r>
          </a:p>
          <a:p>
            <a:r>
              <a:rPr lang="es-CL" sz="2000" dirty="0" smtClean="0"/>
              <a:t>La aireación de la pulpa en la celda es una variable importante que normalmente es controlada por el operador de la planta, la cual permite la aceleración o retardación de la flotación en beneficio de la recuperación metalúrgica o de la ley del elemento útil.</a:t>
            </a:r>
          </a:p>
          <a:p>
            <a:r>
              <a:rPr lang="es-CL" sz="2000" dirty="0" smtClean="0"/>
              <a:t> </a:t>
            </a:r>
          </a:p>
          <a:p>
            <a:endParaRPr lang="es-CL"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357158" y="1857364"/>
            <a:ext cx="8429684" cy="4714908"/>
          </a:xfrm>
        </p:spPr>
        <p:txBody>
          <a:bodyPr>
            <a:normAutofit fontScale="40000" lnSpcReduction="20000"/>
          </a:bodyPr>
          <a:lstStyle/>
          <a:p>
            <a:r>
              <a:rPr lang="es-CL" sz="6000" b="1" dirty="0" smtClean="0"/>
              <a:t>Calidad del Agua</a:t>
            </a:r>
            <a:endParaRPr lang="es-CL" sz="6000" dirty="0" smtClean="0"/>
          </a:p>
          <a:p>
            <a:r>
              <a:rPr lang="es-CL" sz="6000" dirty="0" smtClean="0"/>
              <a:t> </a:t>
            </a:r>
          </a:p>
          <a:p>
            <a:r>
              <a:rPr lang="es-CL" sz="6000" dirty="0" smtClean="0"/>
              <a:t>Dada la gran cantidad de interacciones que se producen entre las variables del proceso, las cuales acondicionan el ambiente </a:t>
            </a:r>
            <a:r>
              <a:rPr lang="es-CL" sz="6000" dirty="0" err="1" smtClean="0"/>
              <a:t>fisico</a:t>
            </a:r>
            <a:r>
              <a:rPr lang="es-CL" sz="6000" dirty="0" smtClean="0"/>
              <a:t>-químico de la flotación, un aspecto interesante de analizar es la calidad del agua que se utiliza en el proceso. </a:t>
            </a:r>
          </a:p>
          <a:p>
            <a:r>
              <a:rPr lang="es-CL" sz="6000" dirty="0" smtClean="0"/>
              <a:t>Es común en las plantas concentradoras, que parte importante del agua utilizada sea   agua de proceso, recuperada</a:t>
            </a:r>
            <a:br>
              <a:rPr lang="es-CL" sz="6000" dirty="0" smtClean="0"/>
            </a:br>
            <a:r>
              <a:rPr lang="es-CL" sz="6000" dirty="0" smtClean="0"/>
              <a:t>desde las etapas de separación sólido/líquido (</a:t>
            </a:r>
            <a:r>
              <a:rPr lang="es-CL" sz="6000" dirty="0" err="1" smtClean="0"/>
              <a:t>espesadores</a:t>
            </a:r>
            <a:r>
              <a:rPr lang="es-CL" sz="6000" dirty="0" smtClean="0"/>
              <a:t>, </a:t>
            </a:r>
            <a:r>
              <a:rPr lang="es-CL" sz="6000" dirty="0" err="1" smtClean="0"/>
              <a:t>filtros,etc</a:t>
            </a:r>
            <a:r>
              <a:rPr lang="es-CL" sz="6000" dirty="0" smtClean="0"/>
              <a:t>.), la cual contiene reactivos químicos residuales. Esta utilización de agua de proceso produce un ahorro en el consumo de agua y en el consumo de espumante, pero se puede producir un aumento de algunos iones en solución cuyo efecto en la flotación de los minerales debe ser evaluado, a fin de evitar que éstos superen los niveles críticos para la flotación.</a:t>
            </a:r>
          </a:p>
          <a:p>
            <a:endParaRPr lang="es-CL" sz="6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071538" y="1785926"/>
            <a:ext cx="7715304" cy="4786346"/>
          </a:xfrm>
        </p:spPr>
        <p:txBody>
          <a:bodyPr>
            <a:normAutofit fontScale="32500" lnSpcReduction="20000"/>
          </a:bodyPr>
          <a:lstStyle/>
          <a:p>
            <a:r>
              <a:rPr lang="es-CL" sz="6000" b="1" dirty="0" smtClean="0"/>
              <a:t>EVALUACIÓN DEL PROCESO DE FLOTACIÓN</a:t>
            </a:r>
            <a:endParaRPr lang="es-CL" sz="6000" dirty="0" smtClean="0"/>
          </a:p>
          <a:p>
            <a:r>
              <a:rPr lang="es-CL" sz="6000" dirty="0" smtClean="0"/>
              <a:t> </a:t>
            </a:r>
          </a:p>
          <a:p>
            <a:r>
              <a:rPr lang="es-CL" sz="6000" dirty="0" smtClean="0"/>
              <a:t>Los índices de evaluación del proceso de flotación son los siguientes:</a:t>
            </a:r>
          </a:p>
          <a:p>
            <a:r>
              <a:rPr lang="es-CL" sz="6000" b="1" dirty="0" smtClean="0"/>
              <a:t>Recuperación metalúrgica</a:t>
            </a:r>
            <a:r>
              <a:rPr lang="es-CL" sz="6000" dirty="0" smtClean="0"/>
              <a:t>: es la razón entre la masa del material útil obtenido en el concentrado y la masa del material útil en la alimentación.</a:t>
            </a:r>
          </a:p>
          <a:p>
            <a:r>
              <a:rPr lang="es-CL" sz="6000" b="1" dirty="0" smtClean="0"/>
              <a:t>Recuperación  en  peso</a:t>
            </a:r>
            <a:r>
              <a:rPr lang="es-CL" sz="6000" dirty="0" smtClean="0"/>
              <a:t>:  es  la  razón  entre  la  masa  del  concentrado  y  la  masa  de  la alimentación.</a:t>
            </a:r>
          </a:p>
          <a:p>
            <a:r>
              <a:rPr lang="es-CL" sz="6000" b="1" dirty="0" smtClean="0"/>
              <a:t>Razón de concentración</a:t>
            </a:r>
            <a:r>
              <a:rPr lang="es-CL" sz="6000" dirty="0" smtClean="0"/>
              <a:t>: es la razón entre la masa de alimentación y la masa de concentrado. En  términos  prácticos,  se  refiere  a  las  toneladas  de  mineral  necesarias  para  obtener  una tonelada de concentrado.</a:t>
            </a:r>
          </a:p>
          <a:p>
            <a:r>
              <a:rPr lang="es-CL" sz="6000" b="1" dirty="0" smtClean="0"/>
              <a:t>Razón  de  enriquecimiento</a:t>
            </a:r>
            <a:r>
              <a:rPr lang="es-CL" sz="6000" dirty="0" smtClean="0"/>
              <a:t>:  es  la  razón  entre  la  ley  del  componente  deseado  en  el concentrado y la ley del mismo componente en la alimentación</a:t>
            </a:r>
            <a:endParaRPr lang="es-CL" sz="6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a:bodyPr>
          <a:lstStyle/>
          <a:p>
            <a:r>
              <a:rPr lang="es-CL" sz="6000" dirty="0" smtClean="0"/>
              <a:t>Anexos</a:t>
            </a:r>
            <a:endParaRPr lang="es-CL" sz="6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rmAutofit/>
          </a:bodyPr>
          <a:lstStyle/>
          <a:p>
            <a:endParaRPr lang="es-CL" sz="6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95350"/>
            <a:ext cx="8382000" cy="5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631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14282" y="1857364"/>
            <a:ext cx="8429684" cy="4572032"/>
          </a:xfrm>
        </p:spPr>
        <p:txBody>
          <a:bodyPr>
            <a:normAutofit fontScale="40000" lnSpcReduction="20000"/>
          </a:bodyPr>
          <a:lstStyle/>
          <a:p>
            <a:pPr>
              <a:lnSpc>
                <a:spcPct val="90000"/>
              </a:lnSpc>
            </a:pPr>
            <a:r>
              <a:rPr lang="es-ES" sz="6000" b="1" dirty="0" err="1" smtClean="0">
                <a:solidFill>
                  <a:srgbClr val="120EB0"/>
                </a:solidFill>
              </a:rPr>
              <a:t>Agar</a:t>
            </a:r>
            <a:r>
              <a:rPr lang="es-ES" sz="6000" b="1" dirty="0" smtClean="0">
                <a:solidFill>
                  <a:srgbClr val="120EB0"/>
                </a:solidFill>
              </a:rPr>
              <a:t> et al.  han analizado la aplicación de los siguientes criterios para determinar el tiempo de residencia óptimo :</a:t>
            </a:r>
          </a:p>
          <a:p>
            <a:pPr>
              <a:lnSpc>
                <a:spcPct val="90000"/>
              </a:lnSpc>
            </a:pPr>
            <a:r>
              <a:rPr lang="es-ES" sz="6000" b="1" dirty="0" smtClean="0">
                <a:solidFill>
                  <a:srgbClr val="006600"/>
                </a:solidFill>
              </a:rPr>
              <a:t>1. No agregar al concentrado material de ley menor a la alimentación de la etapa de separación.</a:t>
            </a:r>
          </a:p>
          <a:p>
            <a:pPr>
              <a:lnSpc>
                <a:spcPct val="90000"/>
              </a:lnSpc>
            </a:pPr>
            <a:r>
              <a:rPr lang="es-ES" sz="6000" b="1" dirty="0" smtClean="0">
                <a:solidFill>
                  <a:srgbClr val="006600"/>
                </a:solidFill>
              </a:rPr>
              <a:t>2. Maximizar la diferencia en recuperación entre el mineral deseado y la ganga.</a:t>
            </a:r>
          </a:p>
          <a:p>
            <a:pPr>
              <a:lnSpc>
                <a:spcPct val="90000"/>
              </a:lnSpc>
            </a:pPr>
            <a:r>
              <a:rPr lang="es-ES" sz="6000" b="1" dirty="0" smtClean="0">
                <a:solidFill>
                  <a:srgbClr val="006600"/>
                </a:solidFill>
              </a:rPr>
              <a:t>3. Maximizar la eficiencia de separación.</a:t>
            </a:r>
          </a:p>
          <a:p>
            <a:pPr>
              <a:lnSpc>
                <a:spcPct val="90000"/>
              </a:lnSpc>
            </a:pPr>
            <a:r>
              <a:rPr lang="es-ES" sz="6000" b="1" dirty="0" smtClean="0">
                <a:solidFill>
                  <a:srgbClr val="006600"/>
                </a:solidFill>
              </a:rPr>
              <a:t>El criterio 1</a:t>
            </a:r>
            <a:r>
              <a:rPr lang="es-ES" sz="6000" b="1" dirty="0" smtClean="0">
                <a:solidFill>
                  <a:srgbClr val="120EB0"/>
                </a:solidFill>
              </a:rPr>
              <a:t> es obvio puesto que la flotación es fundamentalmente una etapa de concentración</a:t>
            </a:r>
            <a:r>
              <a:rPr lang="es-ES" sz="6000" b="1" dirty="0" smtClean="0">
                <a:solidFill>
                  <a:srgbClr val="009900"/>
                </a:solidFill>
              </a:rPr>
              <a:t>.</a:t>
            </a:r>
          </a:p>
          <a:p>
            <a:pPr>
              <a:lnSpc>
                <a:spcPct val="90000"/>
              </a:lnSpc>
            </a:pPr>
            <a:r>
              <a:rPr lang="es-ES" sz="6000" b="1" dirty="0" smtClean="0">
                <a:solidFill>
                  <a:srgbClr val="006600"/>
                </a:solidFill>
              </a:rPr>
              <a:t>En el criterio 2</a:t>
            </a:r>
            <a:r>
              <a:rPr lang="es-ES" sz="6000" b="1" dirty="0" smtClean="0">
                <a:solidFill>
                  <a:srgbClr val="120EB0"/>
                </a:solidFill>
              </a:rPr>
              <a:t> la máxima diferencia en la recuperación de las dos fases que se pretende separar corresponde al tiempo al cual las dos velocidades de flotación se hacen iguales.</a:t>
            </a:r>
          </a:p>
          <a:p>
            <a:pPr>
              <a:lnSpc>
                <a:spcPct val="90000"/>
              </a:lnSpc>
            </a:pPr>
            <a:r>
              <a:rPr lang="es-ES" sz="6000" b="1" dirty="0" smtClean="0">
                <a:solidFill>
                  <a:srgbClr val="006600"/>
                </a:solidFill>
              </a:rPr>
              <a:t>Con respecto al criterio 3,</a:t>
            </a:r>
            <a:r>
              <a:rPr lang="es-ES" sz="6000" b="1" dirty="0" smtClean="0">
                <a:solidFill>
                  <a:srgbClr val="120EB0"/>
                </a:solidFill>
              </a:rPr>
              <a:t> cuando la eficiencia de separación es máxima, la ley instantánea del concentrado</a:t>
            </a:r>
            <a:endParaRPr lang="es-CL" sz="6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571472" y="2000240"/>
            <a:ext cx="7858180" cy="4500594"/>
          </a:xfrm>
        </p:spPr>
        <p:txBody>
          <a:bodyPr>
            <a:noAutofit/>
          </a:bodyPr>
          <a:lstStyle/>
          <a:p>
            <a:r>
              <a:rPr lang="es-ES_tradnl" sz="2800" dirty="0" smtClean="0"/>
              <a:t>La flotación en espuma aprovecha las diferencias en las propiedades   </a:t>
            </a:r>
            <a:r>
              <a:rPr lang="es-ES_tradnl" sz="2800" b="1" dirty="0" smtClean="0"/>
              <a:t>físico-químicas de la superficie de las partículas minerales</a:t>
            </a:r>
            <a:r>
              <a:rPr lang="es-ES_tradnl" sz="2800" dirty="0" smtClean="0"/>
              <a:t>. Después del tratamiento con reactivos, las diferencias en las </a:t>
            </a:r>
            <a:r>
              <a:rPr lang="es-ES_tradnl" sz="2800" b="1" dirty="0" smtClean="0"/>
              <a:t>propiedades superficiales </a:t>
            </a:r>
            <a:r>
              <a:rPr lang="es-ES_tradnl" sz="2800" dirty="0" smtClean="0"/>
              <a:t>de los minerales que contiene la pulpa de flotación son aparentes y para que pueda haber flotación, una burbuja de aire se debe unir a una partícula de mineral y elevarla hasta la superficie del agua </a:t>
            </a:r>
            <a:endParaRPr lang="es-CL"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214282" y="1571612"/>
            <a:ext cx="8643998" cy="5286388"/>
          </a:xfrm>
        </p:spPr>
        <p:txBody>
          <a:bodyPr>
            <a:normAutofit/>
          </a:bodyPr>
          <a:lstStyle/>
          <a:p>
            <a:endParaRPr lang="es-CL" sz="6000" dirty="0"/>
          </a:p>
        </p:txBody>
      </p:sp>
      <p:pic>
        <p:nvPicPr>
          <p:cNvPr id="2050" name="Picture 2"/>
          <p:cNvPicPr>
            <a:picLocks noChangeAspect="1" noChangeArrowheads="1"/>
          </p:cNvPicPr>
          <p:nvPr/>
        </p:nvPicPr>
        <p:blipFill>
          <a:blip r:embed="rId2"/>
          <a:srcRect/>
          <a:stretch>
            <a:fillRect/>
          </a:stretch>
        </p:blipFill>
        <p:spPr bwMode="auto">
          <a:xfrm>
            <a:off x="0" y="0"/>
            <a:ext cx="13506450" cy="74009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071678"/>
            <a:ext cx="7000924" cy="3929090"/>
          </a:xfrm>
        </p:spPr>
        <p:txBody>
          <a:bodyPr>
            <a:normAutofit/>
          </a:bodyPr>
          <a:lstStyle/>
          <a:p>
            <a:r>
              <a:rPr lang="es-ES_tradnl" sz="2800" dirty="0" smtClean="0"/>
              <a:t>El proceso se aplica únicamente a partículas relativamente finas, ya que si son demasiado grandes, la adhesión entre la partícula y la burbuja será menor que el peso de la partícula y por lo tanto la burbuja deja caer su carga</a:t>
            </a:r>
            <a:endParaRPr lang="es-CL"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2714620"/>
            <a:ext cx="6400800" cy="1752600"/>
          </a:xfrm>
        </p:spPr>
        <p:txBody>
          <a:bodyPr>
            <a:noAutofit/>
          </a:bodyPr>
          <a:lstStyle/>
          <a:p>
            <a:r>
              <a:rPr lang="es-ES_tradnl" sz="2800" dirty="0" smtClean="0"/>
              <a:t>En la concentración por flotación, el mineral normalmente es transferido a la espuma o fracción flotante, dejando la ganga en la pulpa o las colas. Esta es </a:t>
            </a:r>
            <a:r>
              <a:rPr lang="es-ES_tradnl" sz="2800" i="1" dirty="0" smtClean="0"/>
              <a:t>la flotación directa </a:t>
            </a:r>
            <a:r>
              <a:rPr lang="es-ES_tradnl" sz="2800" dirty="0" smtClean="0"/>
              <a:t>opuesta a </a:t>
            </a:r>
            <a:r>
              <a:rPr lang="es-ES_tradnl" sz="2800" i="1" dirty="0" smtClean="0"/>
              <a:t>la flotación inversa, </a:t>
            </a:r>
            <a:r>
              <a:rPr lang="es-ES_tradnl" sz="2800" dirty="0" smtClean="0"/>
              <a:t>en la cual la ganga se separa en la fracción flotada</a:t>
            </a:r>
            <a:endParaRPr lang="es-CL"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772400" cy="1470025"/>
          </a:xfrm>
        </p:spPr>
        <p:txBody>
          <a:bodyPr>
            <a:normAutofit fontScale="90000"/>
          </a:bodyPr>
          <a:lstStyle/>
          <a:p>
            <a:r>
              <a:rPr lang="es-CL" dirty="0" smtClean="0"/>
              <a:t>Concentración de  Minerales</a:t>
            </a:r>
            <a:endParaRPr lang="es-CL" dirty="0"/>
          </a:p>
        </p:txBody>
      </p:sp>
      <p:sp>
        <p:nvSpPr>
          <p:cNvPr id="3" name="2 Subtítulo"/>
          <p:cNvSpPr>
            <a:spLocks noGrp="1"/>
          </p:cNvSpPr>
          <p:nvPr>
            <p:ph type="subTitle" idx="1"/>
          </p:nvPr>
        </p:nvSpPr>
        <p:spPr>
          <a:xfrm>
            <a:off x="1214414" y="1928802"/>
            <a:ext cx="7643866" cy="4357718"/>
          </a:xfrm>
        </p:spPr>
        <p:txBody>
          <a:bodyPr>
            <a:normAutofit fontScale="47500" lnSpcReduction="20000"/>
          </a:bodyPr>
          <a:lstStyle/>
          <a:p>
            <a:r>
              <a:rPr lang="es-ES_tradnl" sz="6000" dirty="0" smtClean="0"/>
              <a:t>Las burbujas de aire solamente se pegan a las partículas minerales si éstas desplazan agua de la superficie mineral, lo cual únicamente sucede si el mineral repele en cierta medida al agua o es </a:t>
            </a:r>
            <a:r>
              <a:rPr lang="es-ES_tradnl" sz="6000" i="1" dirty="0" err="1" smtClean="0"/>
              <a:t>hidrofóbico</a:t>
            </a:r>
            <a:r>
              <a:rPr lang="es-ES_tradnl" sz="6000" i="1" dirty="0" smtClean="0"/>
              <a:t>. </a:t>
            </a:r>
            <a:r>
              <a:rPr lang="es-ES_tradnl" sz="6000" dirty="0" smtClean="0"/>
              <a:t>Una vez que las burbujas de aire alcanzan la superficie, únicamente pueden continuar sosteniendo la partícula mineral si forman una espuma estable; de otro modo revientan y cae la partícula </a:t>
            </a:r>
            <a:r>
              <a:rPr lang="es-ES_tradnl" sz="5900" dirty="0" smtClean="0"/>
              <a:t>mineral Para alcanzar estas condiciones, es necesario usar los numerosos reactivos químicos conocidos como reactivos de flotación</a:t>
            </a:r>
            <a:endParaRPr lang="es-CL" sz="59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3508</TotalTime>
  <Words>1629</Words>
  <Application>Microsoft Office PowerPoint</Application>
  <PresentationFormat>Presentación en pantalla (4:3)</PresentationFormat>
  <Paragraphs>163</Paragraphs>
  <Slides>45</Slides>
  <Notes>4</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Flujo</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lpstr>Concentración de  Minerales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Concentración de  Minerales</dc:title>
  <dc:creator>Raul</dc:creator>
  <cp:lastModifiedBy>Luffi</cp:lastModifiedBy>
  <cp:revision>206</cp:revision>
  <dcterms:created xsi:type="dcterms:W3CDTF">2012-08-31T21:40:06Z</dcterms:created>
  <dcterms:modified xsi:type="dcterms:W3CDTF">2014-09-24T18:26:45Z</dcterms:modified>
</cp:coreProperties>
</file>